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  <p:sldId id="265" r:id="rId8"/>
    <p:sldId id="264" r:id="rId9"/>
    <p:sldId id="266" r:id="rId10"/>
    <p:sldId id="267" r:id="rId11"/>
    <p:sldId id="268" r:id="rId12"/>
    <p:sldId id="271" r:id="rId13"/>
    <p:sldId id="284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69" r:id="rId25"/>
    <p:sldId id="270" r:id="rId26"/>
    <p:sldId id="286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E0DBAB-8147-49BA-BDE6-5C042A4BF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6ED8BC3-B5E7-4BB7-B12F-703EDCA8F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B6F00BFE-1B70-4399-BADA-36713DF12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A17D4F0-176A-409E-9429-7383CB5432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3F8F340C-53F5-429D-9226-3EDE2BB77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10FD2B3-C51F-4BAD-B117-D291A6424D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25B7BFCB-58AA-4244-8E11-5F49EBB79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BFA2A6AB-3B29-4C74-B15C-D3CD832CA3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CA3828C2-4DCB-4BDA-AF52-588522042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4D96BCC-8E1D-4E53-BFE9-5D2B3350D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0C9A704-8F42-4DA5-AA70-C1B7C76DD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88CB7AC-9A39-4392-94FA-C1FF5055D3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7F85A64C-2EA0-4F32-A00E-E23498597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8B971A08-E64E-406A-B90E-4318685CA1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85AA1AF-AA12-4DC6-A4D6-85769EC8F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7FE78887-EF82-4A10-8C2A-B6E99F198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6830EAA6-A822-4FBC-8416-FB928503C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DBB3F671-31AF-4A1A-9E91-D2506DED14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C5CCC2F7-728D-4A2C-95E0-DFD2C3484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B655C48D-4F22-4E83-8C04-8FF8BD305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43CD72BF-1BBB-49E0-9804-48763CACC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58BB66E0-1708-47B0-8728-10630E6577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4" r="3" b="3"/>
          <a:stretch/>
        </p:blipFill>
        <p:spPr>
          <a:xfrm>
            <a:off x="20" y="10"/>
            <a:ext cx="6745008" cy="6857763"/>
          </a:xfrm>
          <a:prstGeom prst="rect">
            <a:avLst/>
          </a:prstGeom>
          <a:ln w="9525">
            <a:noFill/>
          </a:ln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341F540E-DBD9-4E2D-9A95-1D614CDA43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62312" y="1186483"/>
            <a:ext cx="3822597" cy="4477933"/>
            <a:chOff x="807084" y="1186483"/>
            <a:chExt cx="3822597" cy="447793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F0B18FD-404C-45E4-872F-2590043BA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Isosceles Triangle 39">
              <a:extLst>
                <a:ext uri="{FF2B5EF4-FFF2-40B4-BE49-F238E27FC236}">
                  <a16:creationId xmlns:a16="http://schemas.microsoft.com/office/drawing/2014/main" id="{2A7620EE-5448-474E-A610-1C77EECF7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D5C258F-23E6-43EA-B872-72E14F34A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C35CFFE-4716-427B-9716-2003D44A93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50643" y="2075504"/>
            <a:ext cx="3654569" cy="2042725"/>
          </a:xfrm>
        </p:spPr>
        <p:txBody>
          <a:bodyPr>
            <a:normAutofit/>
          </a:bodyPr>
          <a:lstStyle/>
          <a:p>
            <a:r>
              <a:rPr lang="de-DE" dirty="0"/>
              <a:t>Review Sprint 1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D25E3C6-346F-47CB-8C03-E5A489B1A6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50645" y="4202728"/>
            <a:ext cx="3654568" cy="1026125"/>
          </a:xfrm>
        </p:spPr>
        <p:txBody>
          <a:bodyPr>
            <a:normAutofit/>
          </a:bodyPr>
          <a:lstStyle/>
          <a:p>
            <a:r>
              <a:rPr lang="de-DE" dirty="0"/>
              <a:t>Team Indigo</a:t>
            </a:r>
          </a:p>
        </p:txBody>
      </p:sp>
    </p:spTree>
    <p:extLst>
      <p:ext uri="{BB962C8B-B14F-4D97-AF65-F5344CB8AC3E}">
        <p14:creationId xmlns:p14="http://schemas.microsoft.com/office/powerpoint/2010/main" val="2652769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8C3F7C-9EB3-442E-9F0E-B76446724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Django vs. </a:t>
            </a:r>
            <a:r>
              <a:rPr lang="de-DE" dirty="0" err="1"/>
              <a:t>Flask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0463BF1-B647-4A1F-9895-6EFA1616C0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Django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F150B5B0-36EE-4AAD-9D3C-7E34977BD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840277"/>
          </a:xfrm>
        </p:spPr>
        <p:txBody>
          <a:bodyPr>
            <a:normAutofit fontScale="85000" lnSpcReduction="10000"/>
          </a:bodyPr>
          <a:lstStyle/>
          <a:p>
            <a:r>
              <a:rPr lang="de-DE" dirty="0"/>
              <a:t>Viele Funktionalitäten, dementsprechend groß</a:t>
            </a:r>
          </a:p>
          <a:p>
            <a:r>
              <a:rPr lang="de-DE" dirty="0"/>
              <a:t>Unüberschaubarer</a:t>
            </a:r>
          </a:p>
          <a:p>
            <a:r>
              <a:rPr lang="de-DE" dirty="0"/>
              <a:t>In diesem Fall schwieriger zu warten</a:t>
            </a:r>
          </a:p>
          <a:p>
            <a:r>
              <a:rPr lang="de-DE" dirty="0"/>
              <a:t>Datenbankanbindung leichter möglich</a:t>
            </a:r>
          </a:p>
          <a:p>
            <a:r>
              <a:rPr lang="de-DE" dirty="0"/>
              <a:t>Mehr Einarbeitungszeit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B050732-C761-4E7D-A5B9-14A5F6356F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18447" y="3528738"/>
            <a:ext cx="6264414" cy="685800"/>
          </a:xfrm>
        </p:spPr>
        <p:txBody>
          <a:bodyPr/>
          <a:lstStyle/>
          <a:p>
            <a:r>
              <a:rPr lang="de-DE" dirty="0" err="1"/>
              <a:t>flask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AC0BC41-281D-49F2-BE87-3C092EB98C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840276"/>
          </a:xfrm>
        </p:spPr>
        <p:txBody>
          <a:bodyPr>
            <a:normAutofit fontScale="85000" lnSpcReduction="10000"/>
          </a:bodyPr>
          <a:lstStyle/>
          <a:p>
            <a:r>
              <a:rPr lang="de-DE" dirty="0"/>
              <a:t>Kleiner, somit weniger Funktionalitäten</a:t>
            </a:r>
          </a:p>
          <a:p>
            <a:r>
              <a:rPr lang="de-DE" dirty="0"/>
              <a:t>Auf Grund von Dash überschaubarer</a:t>
            </a:r>
          </a:p>
          <a:p>
            <a:r>
              <a:rPr lang="de-DE" dirty="0"/>
              <a:t>Leichter zu warten</a:t>
            </a:r>
          </a:p>
          <a:p>
            <a:r>
              <a:rPr lang="de-DE" dirty="0"/>
              <a:t>Datenbankanbindung auch möglich</a:t>
            </a:r>
          </a:p>
        </p:txBody>
      </p:sp>
    </p:spTree>
    <p:extLst>
      <p:ext uri="{BB962C8B-B14F-4D97-AF65-F5344CB8AC3E}">
        <p14:creationId xmlns:p14="http://schemas.microsoft.com/office/powerpoint/2010/main" val="4190501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2530E3-CBAE-4AD5-BD23-563C680FB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Mockups</a:t>
            </a:r>
          </a:p>
        </p:txBody>
      </p:sp>
    </p:spTree>
    <p:extLst>
      <p:ext uri="{BB962C8B-B14F-4D97-AF65-F5344CB8AC3E}">
        <p14:creationId xmlns:p14="http://schemas.microsoft.com/office/powerpoint/2010/main" val="2612234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01124" y="-1147918"/>
            <a:ext cx="6864667" cy="9147169"/>
          </a:xfrm>
          <a:prstGeom prst="rect">
            <a:avLst/>
          </a:prstGeom>
        </p:spPr>
      </p:pic>
      <p:sp>
        <p:nvSpPr>
          <p:cNvPr id="3" name="Pfeil nach unten 2"/>
          <p:cNvSpPr/>
          <p:nvPr/>
        </p:nvSpPr>
        <p:spPr>
          <a:xfrm rot="19535418" flipV="1">
            <a:off x="6409595" y="2558492"/>
            <a:ext cx="375360" cy="5538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5362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857" y="0"/>
            <a:ext cx="9138285" cy="6858000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1526857" y="762000"/>
            <a:ext cx="2496503" cy="199644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/>
          <p:cNvSpPr/>
          <p:nvPr/>
        </p:nvSpPr>
        <p:spPr>
          <a:xfrm>
            <a:off x="4069080" y="883920"/>
            <a:ext cx="1295400" cy="45720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llipse 4"/>
          <p:cNvSpPr/>
          <p:nvPr/>
        </p:nvSpPr>
        <p:spPr>
          <a:xfrm>
            <a:off x="4069080" y="1341120"/>
            <a:ext cx="6537960" cy="490728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 nach unten 5"/>
          <p:cNvSpPr/>
          <p:nvPr/>
        </p:nvSpPr>
        <p:spPr>
          <a:xfrm rot="8300502">
            <a:off x="6393373" y="3499991"/>
            <a:ext cx="437648" cy="58953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 Verbindung mit Pfeil 7"/>
          <p:cNvCxnSpPr/>
          <p:nvPr/>
        </p:nvCxnSpPr>
        <p:spPr>
          <a:xfrm flipV="1">
            <a:off x="5806440" y="762000"/>
            <a:ext cx="121921" cy="2240280"/>
          </a:xfrm>
          <a:prstGeom prst="straightConnector1">
            <a:avLst/>
          </a:prstGeom>
          <a:ln cmpd="sng">
            <a:solidFill>
              <a:schemeClr val="accent1">
                <a:shade val="9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328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93433" y="-1131807"/>
            <a:ext cx="6850853" cy="9128761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4160520" y="7146"/>
            <a:ext cx="1082040" cy="907254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/>
          <p:cNvSpPr/>
          <p:nvPr/>
        </p:nvSpPr>
        <p:spPr>
          <a:xfrm>
            <a:off x="1234440" y="2255520"/>
            <a:ext cx="3261360" cy="348996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Pfeil nach unten 4"/>
          <p:cNvSpPr/>
          <p:nvPr/>
        </p:nvSpPr>
        <p:spPr>
          <a:xfrm rot="9746756">
            <a:off x="9987015" y="3610292"/>
            <a:ext cx="424916" cy="5509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mit Pfeil 6"/>
          <p:cNvCxnSpPr/>
          <p:nvPr/>
        </p:nvCxnSpPr>
        <p:spPr>
          <a:xfrm flipH="1" flipV="1">
            <a:off x="5654040" y="579120"/>
            <a:ext cx="3352800" cy="198120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1229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48903" y="-1140141"/>
            <a:ext cx="6858001" cy="9138286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3764280" y="1"/>
            <a:ext cx="2880360" cy="1021079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/>
          <p:cNvSpPr/>
          <p:nvPr/>
        </p:nvSpPr>
        <p:spPr>
          <a:xfrm>
            <a:off x="1051560" y="2316479"/>
            <a:ext cx="3307080" cy="3459481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Pfeil nach unten 4"/>
          <p:cNvSpPr/>
          <p:nvPr/>
        </p:nvSpPr>
        <p:spPr>
          <a:xfrm rot="9345499">
            <a:off x="5187310" y="770023"/>
            <a:ext cx="297757" cy="5021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2519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50783" y="-1140142"/>
            <a:ext cx="6858000" cy="9138285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3749040" y="152400"/>
            <a:ext cx="2560320" cy="100584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llipse 4"/>
          <p:cNvSpPr/>
          <p:nvPr/>
        </p:nvSpPr>
        <p:spPr>
          <a:xfrm>
            <a:off x="777240" y="2308860"/>
            <a:ext cx="3261360" cy="377190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 nach unten 5"/>
          <p:cNvSpPr/>
          <p:nvPr/>
        </p:nvSpPr>
        <p:spPr>
          <a:xfrm rot="9390301">
            <a:off x="5956672" y="972876"/>
            <a:ext cx="272241" cy="46019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68937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560077" y="-1142757"/>
            <a:ext cx="6873726" cy="9159240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5425440" y="594360"/>
            <a:ext cx="2255520" cy="227076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Pfeil nach unten 3"/>
          <p:cNvSpPr/>
          <p:nvPr/>
        </p:nvSpPr>
        <p:spPr>
          <a:xfrm rot="16587033" flipV="1">
            <a:off x="6713152" y="749288"/>
            <a:ext cx="161176" cy="4543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090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21057" y="-1144658"/>
            <a:ext cx="6885165" cy="9174481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5760720" y="137160"/>
            <a:ext cx="396240" cy="25908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/>
          <p:cNvSpPr/>
          <p:nvPr/>
        </p:nvSpPr>
        <p:spPr>
          <a:xfrm>
            <a:off x="1295400" y="2301240"/>
            <a:ext cx="3230880" cy="329184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Pfeil nach unten 4"/>
          <p:cNvSpPr/>
          <p:nvPr/>
        </p:nvSpPr>
        <p:spPr>
          <a:xfrm rot="8745017">
            <a:off x="3710759" y="482296"/>
            <a:ext cx="348266" cy="6244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9480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857" y="0"/>
            <a:ext cx="9138285" cy="6858000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1203960" y="2225040"/>
            <a:ext cx="3017520" cy="347472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/>
          <p:cNvSpPr/>
          <p:nvPr/>
        </p:nvSpPr>
        <p:spPr>
          <a:xfrm>
            <a:off x="3810000" y="685800"/>
            <a:ext cx="6675120" cy="344424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llipse 4"/>
          <p:cNvSpPr/>
          <p:nvPr/>
        </p:nvSpPr>
        <p:spPr>
          <a:xfrm>
            <a:off x="2636520" y="312420"/>
            <a:ext cx="1310640" cy="74676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 nach unten 5"/>
          <p:cNvSpPr/>
          <p:nvPr/>
        </p:nvSpPr>
        <p:spPr>
          <a:xfrm rot="9651695">
            <a:off x="10223037" y="546566"/>
            <a:ext cx="366976" cy="5201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7140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44CD1-BF59-4F23-9397-A12DA38D2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E6B6D6-0F55-4EDD-89DE-CA501E208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Team</a:t>
            </a:r>
          </a:p>
          <a:p>
            <a:r>
              <a:rPr lang="de-DE" dirty="0"/>
              <a:t>Rückblick Sprint I</a:t>
            </a:r>
          </a:p>
          <a:p>
            <a:r>
              <a:rPr lang="de-DE" dirty="0"/>
              <a:t>Projektstatus</a:t>
            </a:r>
          </a:p>
          <a:p>
            <a:r>
              <a:rPr lang="de-DE" dirty="0"/>
              <a:t>Zeitplan</a:t>
            </a:r>
          </a:p>
          <a:p>
            <a:r>
              <a:rPr lang="de-DE" dirty="0"/>
              <a:t>Durchstiche</a:t>
            </a:r>
          </a:p>
          <a:p>
            <a:r>
              <a:rPr lang="de-DE" dirty="0"/>
              <a:t>Mockup</a:t>
            </a:r>
          </a:p>
          <a:p>
            <a:r>
              <a:rPr lang="de-DE" dirty="0"/>
              <a:t>Fazit</a:t>
            </a:r>
          </a:p>
          <a:p>
            <a:r>
              <a:rPr lang="de-DE" dirty="0"/>
              <a:t>Ausblick Sprint II</a:t>
            </a:r>
          </a:p>
        </p:txBody>
      </p:sp>
    </p:spTree>
    <p:extLst>
      <p:ext uri="{BB962C8B-B14F-4D97-AF65-F5344CB8AC3E}">
        <p14:creationId xmlns:p14="http://schemas.microsoft.com/office/powerpoint/2010/main" val="38485871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33661" y="-1140142"/>
            <a:ext cx="6858000" cy="9138284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4815840" y="1112520"/>
            <a:ext cx="5288280" cy="265176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Pfeil nach unten 3"/>
          <p:cNvSpPr/>
          <p:nvPr/>
        </p:nvSpPr>
        <p:spPr>
          <a:xfrm rot="10171443">
            <a:off x="7086714" y="3201566"/>
            <a:ext cx="327132" cy="5374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Pfeil nach unten 4"/>
          <p:cNvSpPr/>
          <p:nvPr/>
        </p:nvSpPr>
        <p:spPr>
          <a:xfrm rot="7550259">
            <a:off x="3616180" y="6078561"/>
            <a:ext cx="349439" cy="5467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0504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31782" y="-1140143"/>
            <a:ext cx="6858000" cy="9138285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5821680" y="1904999"/>
            <a:ext cx="3855720" cy="304800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Pfeil nach unten 3"/>
          <p:cNvSpPr/>
          <p:nvPr/>
        </p:nvSpPr>
        <p:spPr>
          <a:xfrm rot="8984960">
            <a:off x="8826022" y="2552761"/>
            <a:ext cx="371431" cy="4964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39371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23914" y="-1131807"/>
            <a:ext cx="6850852" cy="9128761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5379720" y="2148840"/>
            <a:ext cx="4251960" cy="303276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Pfeil nach unten 3"/>
          <p:cNvSpPr/>
          <p:nvPr/>
        </p:nvSpPr>
        <p:spPr>
          <a:xfrm rot="9138713">
            <a:off x="3449500" y="821142"/>
            <a:ext cx="315286" cy="4900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12765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6000"/>
                    </a14:imgEffect>
                    <a14:imgEffect>
                      <a14:brightnessContrast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857" y="0"/>
            <a:ext cx="9138285" cy="6858000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3215640" y="777240"/>
            <a:ext cx="7595710" cy="571500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/>
          <p:cNvSpPr/>
          <p:nvPr/>
        </p:nvSpPr>
        <p:spPr>
          <a:xfrm>
            <a:off x="1380649" y="777240"/>
            <a:ext cx="1981200" cy="155448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7922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499715-EC4A-4D2D-8BC9-EDA44D486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871" y="2336436"/>
            <a:ext cx="3498979" cy="2456442"/>
          </a:xfrm>
        </p:spPr>
        <p:txBody>
          <a:bodyPr/>
          <a:lstStyle/>
          <a:p>
            <a:r>
              <a:rPr lang="de-DE" dirty="0"/>
              <a:t>Fazit</a:t>
            </a:r>
            <a:br>
              <a:rPr lang="de-DE" dirty="0"/>
            </a:br>
            <a:r>
              <a:rPr lang="de-DE" dirty="0" err="1"/>
              <a:t>Mockup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8C59D8-F0C7-4699-A4C6-7BBCE0D1C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/>
          </a:p>
          <a:p>
            <a:pPr lvl="1"/>
            <a:r>
              <a:rPr lang="de-DE"/>
              <a:t>Direktes </a:t>
            </a:r>
            <a:r>
              <a:rPr lang="de-DE" dirty="0"/>
              <a:t>Anzeigen von Graphen</a:t>
            </a:r>
          </a:p>
          <a:p>
            <a:pPr lvl="1"/>
            <a:r>
              <a:rPr lang="de-DE" dirty="0"/>
              <a:t>Graphen ändern sich dynamisch</a:t>
            </a:r>
          </a:p>
          <a:p>
            <a:pPr lvl="1"/>
            <a:r>
              <a:rPr lang="de-DE" dirty="0"/>
              <a:t>Anzeige der Patientenanzahl, Verteilung Geschlecht und Altersverteilung immer. </a:t>
            </a:r>
          </a:p>
          <a:p>
            <a:pPr lvl="1"/>
            <a:r>
              <a:rPr lang="de-DE" dirty="0"/>
              <a:t>Möglichkeit die Abfragen zu Speichern</a:t>
            </a:r>
          </a:p>
          <a:p>
            <a:pPr lvl="1"/>
            <a:r>
              <a:rPr lang="de-DE" dirty="0"/>
              <a:t>Baum bzw. „Explorer“ wird ebenfalls als Graph dargestellt ( „</a:t>
            </a:r>
            <a:r>
              <a:rPr lang="de-DE" dirty="0" err="1"/>
              <a:t>Zoomable</a:t>
            </a:r>
            <a:r>
              <a:rPr lang="de-DE" dirty="0"/>
              <a:t> </a:t>
            </a:r>
            <a:r>
              <a:rPr lang="de-DE" dirty="0" err="1"/>
              <a:t>Treemap</a:t>
            </a:r>
            <a:r>
              <a:rPr lang="de-DE" dirty="0"/>
              <a:t>“)</a:t>
            </a:r>
          </a:p>
          <a:p>
            <a:pPr lvl="1"/>
            <a:r>
              <a:rPr lang="de-DE" dirty="0"/>
              <a:t>Suchergebnisse werden auch als Graph dargestellt</a:t>
            </a:r>
          </a:p>
          <a:p>
            <a:pPr lvl="1"/>
            <a:r>
              <a:rPr lang="de-DE" dirty="0"/>
              <a:t>Pfad ist ersichtlich</a:t>
            </a:r>
          </a:p>
          <a:p>
            <a:pPr lvl="1"/>
            <a:r>
              <a:rPr lang="de-DE" dirty="0"/>
              <a:t>Nachteile der graphischen Darstellung, wenn viele Datensätze auf aktueller Ebene vorhanden sind.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02774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8D13A0-7505-42D3-BE2E-EE6DB0AAE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/>
          <a:p>
            <a:r>
              <a:rPr lang="de-DE"/>
              <a:t>Fazit Sprint 1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E46F93-B2CF-41DA-892C-099B3CF2E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Aufgabenverteilung sinnvoll</a:t>
            </a:r>
          </a:p>
          <a:p>
            <a:r>
              <a:rPr lang="de-DE" dirty="0"/>
              <a:t>Termine mit dem Kunden selbstständig planen</a:t>
            </a:r>
          </a:p>
          <a:p>
            <a:r>
              <a:rPr lang="de-DE" dirty="0"/>
              <a:t>Anforderungen ändern sich häufig, weil zu Beginn falsch verstanden</a:t>
            </a:r>
          </a:p>
          <a:p>
            <a:r>
              <a:rPr lang="de-DE" dirty="0"/>
              <a:t>Daily </a:t>
            </a:r>
            <a:r>
              <a:rPr lang="de-DE" dirty="0" err="1"/>
              <a:t>Scrum</a:t>
            </a:r>
            <a:r>
              <a:rPr lang="de-DE" dirty="0"/>
              <a:t> wichtig und hilfreich</a:t>
            </a:r>
          </a:p>
        </p:txBody>
      </p:sp>
    </p:spTree>
    <p:extLst>
      <p:ext uri="{BB962C8B-B14F-4D97-AF65-F5344CB8AC3E}">
        <p14:creationId xmlns:p14="http://schemas.microsoft.com/office/powerpoint/2010/main" val="3012079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 Sprint II</a:t>
            </a:r>
            <a:br>
              <a:rPr lang="de-DE" dirty="0"/>
            </a:br>
            <a:r>
              <a:rPr lang="de-DE" dirty="0"/>
              <a:t>Risiko-</a:t>
            </a:r>
            <a:r>
              <a:rPr lang="de-DE" dirty="0" err="1"/>
              <a:t>managment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104455" y="1404568"/>
            <a:ext cx="6269591" cy="2382651"/>
          </a:xfrm>
        </p:spPr>
        <p:txBody>
          <a:bodyPr/>
          <a:lstStyle/>
          <a:p>
            <a:r>
              <a:rPr lang="de-DE" dirty="0"/>
              <a:t>Anforderungen genauer definieren</a:t>
            </a:r>
          </a:p>
          <a:p>
            <a:r>
              <a:rPr lang="de-DE" dirty="0"/>
              <a:t>Pflichtenheft erstellen</a:t>
            </a:r>
          </a:p>
          <a:p>
            <a:r>
              <a:rPr lang="de-DE" dirty="0"/>
              <a:t>Datenbankanbindung</a:t>
            </a:r>
          </a:p>
          <a:p>
            <a:pPr marL="0" indent="0">
              <a:buNone/>
            </a:pPr>
            <a:br>
              <a:rPr lang="de-DE" dirty="0"/>
            </a:br>
            <a:endParaRPr lang="de-DE" dirty="0"/>
          </a:p>
          <a:p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D94727-2CE0-4476-AF4F-5C41062EF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04455" y="3617941"/>
            <a:ext cx="6272022" cy="2383586"/>
          </a:xfrm>
        </p:spPr>
        <p:txBody>
          <a:bodyPr/>
          <a:lstStyle/>
          <a:p>
            <a:r>
              <a:rPr lang="de-DE" dirty="0" err="1"/>
              <a:t>Planning</a:t>
            </a:r>
            <a:r>
              <a:rPr lang="de-DE" dirty="0"/>
              <a:t> Poker</a:t>
            </a:r>
          </a:p>
          <a:p>
            <a:r>
              <a:rPr lang="de-DE" dirty="0"/>
              <a:t>Früher Kontakt mit dem Kunden</a:t>
            </a:r>
          </a:p>
          <a:p>
            <a:r>
              <a:rPr lang="de-DE" dirty="0"/>
              <a:t>Bessere Kommunikation miteinander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5289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>
            <a:extLst>
              <a:ext uri="{FF2B5EF4-FFF2-40B4-BE49-F238E27FC236}">
                <a16:creationId xmlns:a16="http://schemas.microsoft.com/office/drawing/2014/main" id="{EFAF5D36-7988-4310-8B2D-E5F09D9BE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9" name="Freeform 5">
              <a:extLst>
                <a:ext uri="{FF2B5EF4-FFF2-40B4-BE49-F238E27FC236}">
                  <a16:creationId xmlns:a16="http://schemas.microsoft.com/office/drawing/2014/main" id="{F953B1DA-E7D8-48BB-8D67-425C7F7E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0" name="Freeform 6">
              <a:extLst>
                <a:ext uri="{FF2B5EF4-FFF2-40B4-BE49-F238E27FC236}">
                  <a16:creationId xmlns:a16="http://schemas.microsoft.com/office/drawing/2014/main" id="{319C148B-5C23-49B7-A373-AC1B7510B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1" name="Freeform 7">
              <a:extLst>
                <a:ext uri="{FF2B5EF4-FFF2-40B4-BE49-F238E27FC236}">
                  <a16:creationId xmlns:a16="http://schemas.microsoft.com/office/drawing/2014/main" id="{10B3CBEC-E6ED-4132-A94F-47AB0B93A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2" name="Freeform 8">
              <a:extLst>
                <a:ext uri="{FF2B5EF4-FFF2-40B4-BE49-F238E27FC236}">
                  <a16:creationId xmlns:a16="http://schemas.microsoft.com/office/drawing/2014/main" id="{6607A26B-7FD4-4FE9-BCFA-2D1303693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3" name="Freeform 9">
              <a:extLst>
                <a:ext uri="{FF2B5EF4-FFF2-40B4-BE49-F238E27FC236}">
                  <a16:creationId xmlns:a16="http://schemas.microsoft.com/office/drawing/2014/main" id="{C00169AA-D2E0-467C-9CAE-BBF421EA3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4" name="Freeform 10">
              <a:extLst>
                <a:ext uri="{FF2B5EF4-FFF2-40B4-BE49-F238E27FC236}">
                  <a16:creationId xmlns:a16="http://schemas.microsoft.com/office/drawing/2014/main" id="{24C43ADE-E7DB-48BC-B5F6-0C48D7AE4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5" name="Freeform 11">
              <a:extLst>
                <a:ext uri="{FF2B5EF4-FFF2-40B4-BE49-F238E27FC236}">
                  <a16:creationId xmlns:a16="http://schemas.microsoft.com/office/drawing/2014/main" id="{F9B6CF03-8C6F-4A69-B803-56DF55616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6" name="Freeform 12">
              <a:extLst>
                <a:ext uri="{FF2B5EF4-FFF2-40B4-BE49-F238E27FC236}">
                  <a16:creationId xmlns:a16="http://schemas.microsoft.com/office/drawing/2014/main" id="{0A6864AE-A239-4CD6-9D34-6CF7188F1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7" name="Freeform 13">
              <a:extLst>
                <a:ext uri="{FF2B5EF4-FFF2-40B4-BE49-F238E27FC236}">
                  <a16:creationId xmlns:a16="http://schemas.microsoft.com/office/drawing/2014/main" id="{B71C308D-6936-4397-A8AF-6D19C6EC0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8" name="Freeform 14">
              <a:extLst>
                <a:ext uri="{FF2B5EF4-FFF2-40B4-BE49-F238E27FC236}">
                  <a16:creationId xmlns:a16="http://schemas.microsoft.com/office/drawing/2014/main" id="{FBD50843-2012-4AE6-91C9-537612E73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9" name="Freeform 15">
              <a:extLst>
                <a:ext uri="{FF2B5EF4-FFF2-40B4-BE49-F238E27FC236}">
                  <a16:creationId xmlns:a16="http://schemas.microsoft.com/office/drawing/2014/main" id="{A676FD4C-815C-452E-8046-28FEA7382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0" name="Freeform 16">
              <a:extLst>
                <a:ext uri="{FF2B5EF4-FFF2-40B4-BE49-F238E27FC236}">
                  <a16:creationId xmlns:a16="http://schemas.microsoft.com/office/drawing/2014/main" id="{66D402BD-5FE7-427A-8AE9-02D604B4C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1" name="Freeform 17">
              <a:extLst>
                <a:ext uri="{FF2B5EF4-FFF2-40B4-BE49-F238E27FC236}">
                  <a16:creationId xmlns:a16="http://schemas.microsoft.com/office/drawing/2014/main" id="{AA120BAC-3891-4E44-8E77-F37600AC7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DCD27D48-C30F-4CF5-8C39-64561E5A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3" name="Freeform 19">
              <a:extLst>
                <a:ext uri="{FF2B5EF4-FFF2-40B4-BE49-F238E27FC236}">
                  <a16:creationId xmlns:a16="http://schemas.microsoft.com/office/drawing/2014/main" id="{BFB24C59-0439-4A08-B2D7-11CBD9E23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4" name="Freeform 20">
              <a:extLst>
                <a:ext uri="{FF2B5EF4-FFF2-40B4-BE49-F238E27FC236}">
                  <a16:creationId xmlns:a16="http://schemas.microsoft.com/office/drawing/2014/main" id="{55E56104-C1D3-474D-8F49-E66410000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5" name="Freeform 21">
              <a:extLst>
                <a:ext uri="{FF2B5EF4-FFF2-40B4-BE49-F238E27FC236}">
                  <a16:creationId xmlns:a16="http://schemas.microsoft.com/office/drawing/2014/main" id="{17D49068-5D60-449A-95AE-939E83EB9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6" name="Freeform 22">
              <a:extLst>
                <a:ext uri="{FF2B5EF4-FFF2-40B4-BE49-F238E27FC236}">
                  <a16:creationId xmlns:a16="http://schemas.microsoft.com/office/drawing/2014/main" id="{4D4CF5CD-E36E-43E6-8712-A4880FFE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56A4EB06-C425-440E-BFF0-2D0E82E70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AF2E2BED-E728-4BDF-A0D9-965E2E6CE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4D555CD5-B818-433B-91B0-050C2021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Isosceles Triangle 140">
              <a:extLst>
                <a:ext uri="{FF2B5EF4-FFF2-40B4-BE49-F238E27FC236}">
                  <a16:creationId xmlns:a16="http://schemas.microsoft.com/office/drawing/2014/main" id="{942D9584-E3E3-42F2-A08D-053C79553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82A66E12-53B9-47C5-AA58-6A500819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44" name="Rectangle 143">
            <a:extLst>
              <a:ext uri="{FF2B5EF4-FFF2-40B4-BE49-F238E27FC236}">
                <a16:creationId xmlns:a16="http://schemas.microsoft.com/office/drawing/2014/main" id="{4A0C16FD-ACC1-4C0D-A99B-0BFF2B8A7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50BAD00-D2D4-411A-A419-0EAF4637F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7" name="Freeform 5">
              <a:extLst>
                <a:ext uri="{FF2B5EF4-FFF2-40B4-BE49-F238E27FC236}">
                  <a16:creationId xmlns:a16="http://schemas.microsoft.com/office/drawing/2014/main" id="{B9E43D0B-A6D9-492E-AB58-03C9A1944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6">
              <a:extLst>
                <a:ext uri="{FF2B5EF4-FFF2-40B4-BE49-F238E27FC236}">
                  <a16:creationId xmlns:a16="http://schemas.microsoft.com/office/drawing/2014/main" id="{0E602E8D-6314-4B0B-AE9D-6700A194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7">
              <a:extLst>
                <a:ext uri="{FF2B5EF4-FFF2-40B4-BE49-F238E27FC236}">
                  <a16:creationId xmlns:a16="http://schemas.microsoft.com/office/drawing/2014/main" id="{91BB5401-43BD-4EED-8947-208E4CBB1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8">
              <a:extLst>
                <a:ext uri="{FF2B5EF4-FFF2-40B4-BE49-F238E27FC236}">
                  <a16:creationId xmlns:a16="http://schemas.microsoft.com/office/drawing/2014/main" id="{AA96E5EF-69F8-4FE0-9113-B9DA1CC36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">
              <a:extLst>
                <a:ext uri="{FF2B5EF4-FFF2-40B4-BE49-F238E27FC236}">
                  <a16:creationId xmlns:a16="http://schemas.microsoft.com/office/drawing/2014/main" id="{118318F5-A599-4889-83B0-12E59CE26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0">
              <a:extLst>
                <a:ext uri="{FF2B5EF4-FFF2-40B4-BE49-F238E27FC236}">
                  <a16:creationId xmlns:a16="http://schemas.microsoft.com/office/drawing/2014/main" id="{3AF38A19-D60F-45F7-A028-C14E58441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1">
              <a:extLst>
                <a:ext uri="{FF2B5EF4-FFF2-40B4-BE49-F238E27FC236}">
                  <a16:creationId xmlns:a16="http://schemas.microsoft.com/office/drawing/2014/main" id="{4CED5421-9365-49A9-B951-511547CAD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2">
              <a:extLst>
                <a:ext uri="{FF2B5EF4-FFF2-40B4-BE49-F238E27FC236}">
                  <a16:creationId xmlns:a16="http://schemas.microsoft.com/office/drawing/2014/main" id="{0FB7231D-2BA5-4E5E-A277-52703690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3">
              <a:extLst>
                <a:ext uri="{FF2B5EF4-FFF2-40B4-BE49-F238E27FC236}">
                  <a16:creationId xmlns:a16="http://schemas.microsoft.com/office/drawing/2014/main" id="{D4DD7F64-5CB9-4A2D-B65D-A42E4635F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4">
              <a:extLst>
                <a:ext uri="{FF2B5EF4-FFF2-40B4-BE49-F238E27FC236}">
                  <a16:creationId xmlns:a16="http://schemas.microsoft.com/office/drawing/2014/main" id="{E2E0B3EB-AE36-484A-8FAA-47C2C64B4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5">
              <a:extLst>
                <a:ext uri="{FF2B5EF4-FFF2-40B4-BE49-F238E27FC236}">
                  <a16:creationId xmlns:a16="http://schemas.microsoft.com/office/drawing/2014/main" id="{0BF19A5A-1D83-4146-8F5D-1905DB645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6">
              <a:extLst>
                <a:ext uri="{FF2B5EF4-FFF2-40B4-BE49-F238E27FC236}">
                  <a16:creationId xmlns:a16="http://schemas.microsoft.com/office/drawing/2014/main" id="{5606C5F5-11C8-463C-BB52-F130FAD31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7">
              <a:extLst>
                <a:ext uri="{FF2B5EF4-FFF2-40B4-BE49-F238E27FC236}">
                  <a16:creationId xmlns:a16="http://schemas.microsoft.com/office/drawing/2014/main" id="{9187A038-05A5-4C21-8E6A-DEE69D495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8">
              <a:extLst>
                <a:ext uri="{FF2B5EF4-FFF2-40B4-BE49-F238E27FC236}">
                  <a16:creationId xmlns:a16="http://schemas.microsoft.com/office/drawing/2014/main" id="{92A11779-30E8-4A74-A82E-BA7A6439F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9">
              <a:extLst>
                <a:ext uri="{FF2B5EF4-FFF2-40B4-BE49-F238E27FC236}">
                  <a16:creationId xmlns:a16="http://schemas.microsoft.com/office/drawing/2014/main" id="{709202A6-0052-4AB8-9709-9E182A703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0">
              <a:extLst>
                <a:ext uri="{FF2B5EF4-FFF2-40B4-BE49-F238E27FC236}">
                  <a16:creationId xmlns:a16="http://schemas.microsoft.com/office/drawing/2014/main" id="{FFC8D61A-F182-4D8B-8334-99CD9694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1">
              <a:extLst>
                <a:ext uri="{FF2B5EF4-FFF2-40B4-BE49-F238E27FC236}">
                  <a16:creationId xmlns:a16="http://schemas.microsoft.com/office/drawing/2014/main" id="{4944C15E-A3D3-488F-A114-1F3401E41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2">
              <a:extLst>
                <a:ext uri="{FF2B5EF4-FFF2-40B4-BE49-F238E27FC236}">
                  <a16:creationId xmlns:a16="http://schemas.microsoft.com/office/drawing/2014/main" id="{E2FA6256-0995-4A2F-9E27-80D258A11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23">
              <a:extLst>
                <a:ext uri="{FF2B5EF4-FFF2-40B4-BE49-F238E27FC236}">
                  <a16:creationId xmlns:a16="http://schemas.microsoft.com/office/drawing/2014/main" id="{8313D784-282A-405A-AD0D-31D323D5A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125F8F3-CE1F-49E4-9CCD-C69511E83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0663" y="1455611"/>
            <a:ext cx="3849624" cy="2312521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>
                <a:solidFill>
                  <a:schemeClr val="tx2"/>
                </a:solidFill>
              </a:rPr>
              <a:t>Team</a:t>
            </a: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C8CA0C52-5ACA-4F17-AA4A-312E0E110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C89035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Inhaltsplatzhalter 3" descr="Ein Bild, das Person, darstellend, Graffiti, stehend enthält.&#10;&#10;Automatisch generierte Beschreibung">
            <a:extLst>
              <a:ext uri="{FF2B5EF4-FFF2-40B4-BE49-F238E27FC236}">
                <a16:creationId xmlns:a16="http://schemas.microsoft.com/office/drawing/2014/main" id="{53271E6B-EDF9-45BF-B50E-50CF56E688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986" b="-1"/>
          <a:stretch/>
        </p:blipFill>
        <p:spPr>
          <a:xfrm>
            <a:off x="972115" y="960214"/>
            <a:ext cx="5641848" cy="4919472"/>
          </a:xfrm>
          <a:prstGeom prst="rect">
            <a:avLst/>
          </a:prstGeom>
          <a:ln w="12700">
            <a:noFill/>
          </a:ln>
        </p:spPr>
      </p:pic>
      <p:sp>
        <p:nvSpPr>
          <p:cNvPr id="169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50273" y="3291386"/>
            <a:ext cx="407233" cy="35106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272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0BB1A8-CDFA-4C71-86B9-40AB725C1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/>
          <a:p>
            <a:r>
              <a:rPr lang="de-DE"/>
              <a:t>Rückblick Sprint 1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BCC0F0-470C-4CA5-AA2A-EB89EE357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Tätigkeiten Projektmanagement</a:t>
            </a:r>
          </a:p>
          <a:p>
            <a:r>
              <a:rPr lang="de-DE" dirty="0"/>
              <a:t>Verbindung Server</a:t>
            </a:r>
          </a:p>
          <a:p>
            <a:r>
              <a:rPr lang="de-DE" dirty="0"/>
              <a:t>Einarbeitung Docker</a:t>
            </a:r>
          </a:p>
          <a:p>
            <a:r>
              <a:rPr lang="de-DE" dirty="0"/>
              <a:t>Recherche über Technologien und Möglichkeiten </a:t>
            </a:r>
          </a:p>
          <a:p>
            <a:r>
              <a:rPr lang="de-DE" dirty="0"/>
              <a:t>Entwurf, Diskussion und Erstellung Mockups</a:t>
            </a:r>
          </a:p>
          <a:p>
            <a:r>
              <a:rPr lang="de-DE" dirty="0"/>
              <a:t>Durchstiche mit Django und </a:t>
            </a:r>
            <a:r>
              <a:rPr lang="de-DE" dirty="0" err="1"/>
              <a:t>Flask</a:t>
            </a:r>
            <a:r>
              <a:rPr lang="de-DE" dirty="0"/>
              <a:t> + Dash</a:t>
            </a:r>
          </a:p>
          <a:p>
            <a:r>
              <a:rPr lang="de-DE" dirty="0"/>
              <a:t>Treffen mit Herr </a:t>
            </a:r>
            <a:r>
              <a:rPr lang="de-DE" dirty="0" err="1"/>
              <a:t>Fünfgeld</a:t>
            </a:r>
            <a:endParaRPr lang="de-DE" dirty="0"/>
          </a:p>
          <a:p>
            <a:r>
              <a:rPr lang="de-DE" dirty="0"/>
              <a:t>Umsetzung Feedback</a:t>
            </a:r>
          </a:p>
        </p:txBody>
      </p:sp>
    </p:spTree>
    <p:extLst>
      <p:ext uri="{BB962C8B-B14F-4D97-AF65-F5344CB8AC3E}">
        <p14:creationId xmlns:p14="http://schemas.microsoft.com/office/powerpoint/2010/main" val="234143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BF1AB5B0-263B-4251-A882-934C776FB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D78ABF88-46E8-4029-AB46-E4771F473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40" name="Freeform 5">
              <a:extLst>
                <a:ext uri="{FF2B5EF4-FFF2-40B4-BE49-F238E27FC236}">
                  <a16:creationId xmlns:a16="http://schemas.microsoft.com/office/drawing/2014/main" id="{A593930E-DC99-4A6F-8D1B-FCB4393EC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A9F599E6-CA6D-46B2-AA6A-CB51C9674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A12B52D1-9634-439A-BF00-9A83528A2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BDC62A16-3789-4407-98CB-FE9204C07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5B3E90E5-D147-40EE-A247-7E7FA76D9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4B6FABF9-7C96-401D-B639-971F46EFF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317ABAB0-8B6B-4191-9022-B4387F6B6E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4D27EFFC-691E-43D3-A8B0-072BD810E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556C61FB-950E-48E2-9BA3-C08FB72776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9EE5CF75-7832-472F-9A10-C6940AE7B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>
              <a:extLst>
                <a:ext uri="{FF2B5EF4-FFF2-40B4-BE49-F238E27FC236}">
                  <a16:creationId xmlns:a16="http://schemas.microsoft.com/office/drawing/2014/main" id="{B25CB582-3404-4E8B-88DF-C913EA233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BD3AE87A-86BB-4608-98F3-F97A5FB3D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">
              <a:extLst>
                <a:ext uri="{FF2B5EF4-FFF2-40B4-BE49-F238E27FC236}">
                  <a16:creationId xmlns:a16="http://schemas.microsoft.com/office/drawing/2014/main" id="{D3C04704-0E90-43BD-8C48-CB17683BF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8">
              <a:extLst>
                <a:ext uri="{FF2B5EF4-FFF2-40B4-BE49-F238E27FC236}">
                  <a16:creationId xmlns:a16="http://schemas.microsoft.com/office/drawing/2014/main" id="{00590DBF-511F-42DE-8D80-9DA44D4C4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9">
              <a:extLst>
                <a:ext uri="{FF2B5EF4-FFF2-40B4-BE49-F238E27FC236}">
                  <a16:creationId xmlns:a16="http://schemas.microsoft.com/office/drawing/2014/main" id="{92D85413-70BF-48F7-BA51-5CA843FD3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">
              <a:extLst>
                <a:ext uri="{FF2B5EF4-FFF2-40B4-BE49-F238E27FC236}">
                  <a16:creationId xmlns:a16="http://schemas.microsoft.com/office/drawing/2014/main" id="{C4BC7756-F570-451B-A402-3667C0BBF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1">
              <a:extLst>
                <a:ext uri="{FF2B5EF4-FFF2-40B4-BE49-F238E27FC236}">
                  <a16:creationId xmlns:a16="http://schemas.microsoft.com/office/drawing/2014/main" id="{BDAC7596-8288-4C88-849A-1AAD5FFD59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2">
              <a:extLst>
                <a:ext uri="{FF2B5EF4-FFF2-40B4-BE49-F238E27FC236}">
                  <a16:creationId xmlns:a16="http://schemas.microsoft.com/office/drawing/2014/main" id="{DBDDB9B0-48C6-4884-AE49-0CDC0770C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3">
              <a:extLst>
                <a:ext uri="{FF2B5EF4-FFF2-40B4-BE49-F238E27FC236}">
                  <a16:creationId xmlns:a16="http://schemas.microsoft.com/office/drawing/2014/main" id="{FE44F16A-C4EC-43CB-A4B0-05825FDB6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4">
              <a:extLst>
                <a:ext uri="{FF2B5EF4-FFF2-40B4-BE49-F238E27FC236}">
                  <a16:creationId xmlns:a16="http://schemas.microsoft.com/office/drawing/2014/main" id="{B1D66A51-8EB2-47CB-8909-5879319D8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5">
              <a:extLst>
                <a:ext uri="{FF2B5EF4-FFF2-40B4-BE49-F238E27FC236}">
                  <a16:creationId xmlns:a16="http://schemas.microsoft.com/office/drawing/2014/main" id="{E5A9A04F-DABB-442E-BFF9-C2A735C63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9E5D1544-A02F-4EDA-9F9F-39B5BE2BF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10488547" cy="1190912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2"/>
                </a:solidFill>
              </a:rPr>
              <a:t>Projektstatus</a:t>
            </a: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rgbClr val="59C47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Bildergebnis fÃ¼r bild grÃ¼ne ampel">
            <a:extLst>
              <a:ext uri="{FF2B5EF4-FFF2-40B4-BE49-F238E27FC236}">
                <a16:creationId xmlns:a16="http://schemas.microsoft.com/office/drawing/2014/main" id="{B98B2578-7338-47EE-93D3-A42376467E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68" r="-1" b="8666"/>
          <a:stretch/>
        </p:blipFill>
        <p:spPr bwMode="auto">
          <a:xfrm>
            <a:off x="1103257" y="2416047"/>
            <a:ext cx="4626864" cy="3346704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21876E-4CBD-4F62-A639-8545A494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0703" y="2228850"/>
            <a:ext cx="5028928" cy="3699669"/>
          </a:xfrm>
        </p:spPr>
        <p:txBody>
          <a:bodyPr>
            <a:normAutofit/>
          </a:bodyPr>
          <a:lstStyle/>
          <a:p>
            <a:pPr>
              <a:buClr>
                <a:srgbClr val="59C471"/>
              </a:buClr>
            </a:pPr>
            <a:r>
              <a:rPr lang="de-DE" dirty="0"/>
              <a:t>Sprintziel erreicht </a:t>
            </a:r>
          </a:p>
          <a:p>
            <a:pPr>
              <a:buClr>
                <a:srgbClr val="59C471"/>
              </a:buClr>
            </a:pPr>
            <a:r>
              <a:rPr lang="de-DE" dirty="0"/>
              <a:t>Kein Puffer</a:t>
            </a:r>
          </a:p>
          <a:p>
            <a:pPr>
              <a:buClr>
                <a:srgbClr val="59C471"/>
              </a:buClr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7308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8" name="Rectangle 36">
            <a:extLst>
              <a:ext uri="{FF2B5EF4-FFF2-40B4-BE49-F238E27FC236}">
                <a16:creationId xmlns:a16="http://schemas.microsoft.com/office/drawing/2014/main" id="{40F2DE27-1297-4129-8109-8A8F621F6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E3576CE-E327-4733-A289-BEFB35F75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EF2E2475-8B34-4000-B8B4-D1C0480EA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AFF0158B-67CA-4E5D-82E9-032946005C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E791B238-571A-4C82-9B16-63D94A891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id="{70F10DD1-A998-4B23-8C15-31B7FD35E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id="{AE6BBC61-DC1C-44DA-9B00-6F69CE21D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id="{906CAA79-7669-426E-AB78-3E141D475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DA6EE275-29A0-4962-AFA6-FAD32DF50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id="{2274EE13-0D62-4489-9B61-C616736FA1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471730B6-C7FB-45ED-BCC5-40FD45BF2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id="{D6FE80FB-C4EF-4D79-9559-D63549F14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5">
              <a:extLst>
                <a:ext uri="{FF2B5EF4-FFF2-40B4-BE49-F238E27FC236}">
                  <a16:creationId xmlns:a16="http://schemas.microsoft.com/office/drawing/2014/main" id="{C9CBAF19-21AE-40E8-8965-D5E6042F2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EBA99019-E134-4FD1-9B9C-5F2DCAAA9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id="{00B654CA-DF8B-44BB-BF62-5B028D522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32411C03-987B-42CB-833D-E31A279010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9">
              <a:extLst>
                <a:ext uri="{FF2B5EF4-FFF2-40B4-BE49-F238E27FC236}">
                  <a16:creationId xmlns:a16="http://schemas.microsoft.com/office/drawing/2014/main" id="{5F9F126A-997B-4B39-8984-6563BA5D7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id="{49617DFE-E17F-4F67-9D22-C419793921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1">
              <a:extLst>
                <a:ext uri="{FF2B5EF4-FFF2-40B4-BE49-F238E27FC236}">
                  <a16:creationId xmlns:a16="http://schemas.microsoft.com/office/drawing/2014/main" id="{E5441641-3AA6-42CE-8E3B-D39246DDE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id="{6A578EBB-B60C-404B-B968-F9D46DC8BF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id="{6A6D1E40-DD2C-4558-954C-47EC7417E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4">
              <a:extLst>
                <a:ext uri="{FF2B5EF4-FFF2-40B4-BE49-F238E27FC236}">
                  <a16:creationId xmlns:a16="http://schemas.microsoft.com/office/drawing/2014/main" id="{6C40FCAF-C578-4360-9094-9F66028B7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5">
              <a:extLst>
                <a:ext uri="{FF2B5EF4-FFF2-40B4-BE49-F238E27FC236}">
                  <a16:creationId xmlns:a16="http://schemas.microsoft.com/office/drawing/2014/main" id="{63EAC42D-DC17-4FCB-B8F4-6AFBDA29CF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73321B61-D4FB-4E37-83D3-3C3100D33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87" y="798881"/>
            <a:ext cx="8673427" cy="1048945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Zeitplan in [Ph]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28" name="Inhaltsplatzhalter 3">
            <a:extLst>
              <a:ext uri="{FF2B5EF4-FFF2-40B4-BE49-F238E27FC236}">
                <a16:creationId xmlns:a16="http://schemas.microsoft.com/office/drawing/2014/main" id="{0EB5D709-39BA-485B-8D2E-F7C66E9813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6958661"/>
              </p:ext>
            </p:extLst>
          </p:nvPr>
        </p:nvGraphicFramePr>
        <p:xfrm>
          <a:off x="807722" y="2390698"/>
          <a:ext cx="10576561" cy="37980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7679">
                  <a:extLst>
                    <a:ext uri="{9D8B030D-6E8A-4147-A177-3AD203B41FA5}">
                      <a16:colId xmlns:a16="http://schemas.microsoft.com/office/drawing/2014/main" val="3547509114"/>
                    </a:ext>
                  </a:extLst>
                </a:gridCol>
                <a:gridCol w="2994800">
                  <a:extLst>
                    <a:ext uri="{9D8B030D-6E8A-4147-A177-3AD203B41FA5}">
                      <a16:colId xmlns:a16="http://schemas.microsoft.com/office/drawing/2014/main" val="2798211541"/>
                    </a:ext>
                  </a:extLst>
                </a:gridCol>
                <a:gridCol w="2868789">
                  <a:extLst>
                    <a:ext uri="{9D8B030D-6E8A-4147-A177-3AD203B41FA5}">
                      <a16:colId xmlns:a16="http://schemas.microsoft.com/office/drawing/2014/main" val="142098062"/>
                    </a:ext>
                  </a:extLst>
                </a:gridCol>
                <a:gridCol w="1975293">
                  <a:extLst>
                    <a:ext uri="{9D8B030D-6E8A-4147-A177-3AD203B41FA5}">
                      <a16:colId xmlns:a16="http://schemas.microsoft.com/office/drawing/2014/main" val="4083987514"/>
                    </a:ext>
                  </a:extLst>
                </a:gridCol>
              </a:tblGrid>
              <a:tr h="422003">
                <a:tc>
                  <a:txBody>
                    <a:bodyPr/>
                    <a:lstStyle/>
                    <a:p>
                      <a:r>
                        <a:rPr lang="de-DE" sz="1900"/>
                        <a:t>Aufgabe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/>
                        <a:t>Verbrauchter Aufwand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/>
                        <a:t>Geschätzter Aufwand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/>
                        <a:t>Differenz</a:t>
                      </a:r>
                    </a:p>
                  </a:txBody>
                  <a:tcPr marL="95531" marR="95531" marT="47765" marB="47765"/>
                </a:tc>
                <a:extLst>
                  <a:ext uri="{0D108BD9-81ED-4DB2-BD59-A6C34878D82A}">
                    <a16:rowId xmlns:a16="http://schemas.microsoft.com/office/drawing/2014/main" val="3116896865"/>
                  </a:ext>
                </a:extLst>
              </a:tr>
              <a:tr h="422003">
                <a:tc>
                  <a:txBody>
                    <a:bodyPr/>
                    <a:lstStyle/>
                    <a:p>
                      <a:r>
                        <a:rPr lang="de-DE" sz="1900"/>
                        <a:t>Projektmanagement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10h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20h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10h</a:t>
                      </a:r>
                    </a:p>
                  </a:txBody>
                  <a:tcPr marL="95531" marR="95531" marT="47765" marB="47765"/>
                </a:tc>
                <a:extLst>
                  <a:ext uri="{0D108BD9-81ED-4DB2-BD59-A6C34878D82A}">
                    <a16:rowId xmlns:a16="http://schemas.microsoft.com/office/drawing/2014/main" val="3411012583"/>
                  </a:ext>
                </a:extLst>
              </a:tr>
              <a:tr h="422003">
                <a:tc>
                  <a:txBody>
                    <a:bodyPr/>
                    <a:lstStyle/>
                    <a:p>
                      <a:r>
                        <a:rPr lang="de-DE" sz="1900"/>
                        <a:t>Einarbeitung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35h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30h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5h</a:t>
                      </a:r>
                    </a:p>
                  </a:txBody>
                  <a:tcPr marL="95531" marR="95531" marT="47765" marB="47765"/>
                </a:tc>
                <a:extLst>
                  <a:ext uri="{0D108BD9-81ED-4DB2-BD59-A6C34878D82A}">
                    <a16:rowId xmlns:a16="http://schemas.microsoft.com/office/drawing/2014/main" val="2693060359"/>
                  </a:ext>
                </a:extLst>
              </a:tr>
              <a:tr h="422003">
                <a:tc>
                  <a:txBody>
                    <a:bodyPr/>
                    <a:lstStyle/>
                    <a:p>
                      <a:r>
                        <a:rPr lang="de-DE" sz="1900"/>
                        <a:t>Recherche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50h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50h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0h</a:t>
                      </a:r>
                    </a:p>
                  </a:txBody>
                  <a:tcPr marL="95531" marR="95531" marT="47765" marB="47765"/>
                </a:tc>
                <a:extLst>
                  <a:ext uri="{0D108BD9-81ED-4DB2-BD59-A6C34878D82A}">
                    <a16:rowId xmlns:a16="http://schemas.microsoft.com/office/drawing/2014/main" val="2144425176"/>
                  </a:ext>
                </a:extLst>
              </a:tr>
              <a:tr h="422003">
                <a:tc>
                  <a:txBody>
                    <a:bodyPr/>
                    <a:lstStyle/>
                    <a:p>
                      <a:r>
                        <a:rPr lang="de-DE" sz="1900"/>
                        <a:t>Mockups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40h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30h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10h</a:t>
                      </a:r>
                    </a:p>
                  </a:txBody>
                  <a:tcPr marL="95531" marR="95531" marT="47765" marB="47765"/>
                </a:tc>
                <a:extLst>
                  <a:ext uri="{0D108BD9-81ED-4DB2-BD59-A6C34878D82A}">
                    <a16:rowId xmlns:a16="http://schemas.microsoft.com/office/drawing/2014/main" val="4000194490"/>
                  </a:ext>
                </a:extLst>
              </a:tr>
              <a:tr h="422003">
                <a:tc>
                  <a:txBody>
                    <a:bodyPr/>
                    <a:lstStyle/>
                    <a:p>
                      <a:r>
                        <a:rPr lang="de-DE" sz="1900"/>
                        <a:t>Durchstiche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40h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20h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20h</a:t>
                      </a:r>
                    </a:p>
                  </a:txBody>
                  <a:tcPr marL="95531" marR="95531" marT="47765" marB="47765"/>
                </a:tc>
                <a:extLst>
                  <a:ext uri="{0D108BD9-81ED-4DB2-BD59-A6C34878D82A}">
                    <a16:rowId xmlns:a16="http://schemas.microsoft.com/office/drawing/2014/main" val="3795096084"/>
                  </a:ext>
                </a:extLst>
              </a:tr>
              <a:tr h="422003">
                <a:tc>
                  <a:txBody>
                    <a:bodyPr/>
                    <a:lstStyle/>
                    <a:p>
                      <a:r>
                        <a:rPr lang="de-DE" sz="1900"/>
                        <a:t>Jour Fixe Präsentation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6h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2h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4h</a:t>
                      </a:r>
                    </a:p>
                  </a:txBody>
                  <a:tcPr marL="95531" marR="95531" marT="47765" marB="47765"/>
                </a:tc>
                <a:extLst>
                  <a:ext uri="{0D108BD9-81ED-4DB2-BD59-A6C34878D82A}">
                    <a16:rowId xmlns:a16="http://schemas.microsoft.com/office/drawing/2014/main" val="1708564101"/>
                  </a:ext>
                </a:extLst>
              </a:tr>
              <a:tr h="422003">
                <a:tc>
                  <a:txBody>
                    <a:bodyPr/>
                    <a:lstStyle/>
                    <a:p>
                      <a:r>
                        <a:rPr lang="de-DE" sz="1900" dirty="0"/>
                        <a:t>Review Präsentation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4h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4h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0h</a:t>
                      </a:r>
                    </a:p>
                  </a:txBody>
                  <a:tcPr marL="95531" marR="95531" marT="47765" marB="47765"/>
                </a:tc>
                <a:extLst>
                  <a:ext uri="{0D108BD9-81ED-4DB2-BD59-A6C34878D82A}">
                    <a16:rowId xmlns:a16="http://schemas.microsoft.com/office/drawing/2014/main" val="2526752150"/>
                  </a:ext>
                </a:extLst>
              </a:tr>
              <a:tr h="422003">
                <a:tc>
                  <a:txBody>
                    <a:bodyPr/>
                    <a:lstStyle/>
                    <a:p>
                      <a:r>
                        <a:rPr lang="de-DE" sz="1900" dirty="0"/>
                        <a:t>Gesamt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185h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156h</a:t>
                      </a:r>
                    </a:p>
                  </a:txBody>
                  <a:tcPr marL="95531" marR="95531" marT="47765" marB="47765"/>
                </a:tc>
                <a:tc>
                  <a:txBody>
                    <a:bodyPr/>
                    <a:lstStyle/>
                    <a:p>
                      <a:r>
                        <a:rPr lang="de-DE" sz="1900" dirty="0"/>
                        <a:t>49h</a:t>
                      </a:r>
                    </a:p>
                  </a:txBody>
                  <a:tcPr marL="95531" marR="95531" marT="47765" marB="47765"/>
                </a:tc>
                <a:extLst>
                  <a:ext uri="{0D108BD9-81ED-4DB2-BD59-A6C34878D82A}">
                    <a16:rowId xmlns:a16="http://schemas.microsoft.com/office/drawing/2014/main" val="27261126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0366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2ED2B30-8479-48A9-8295-AA265258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Durchstiche</a:t>
            </a:r>
          </a:p>
        </p:txBody>
      </p:sp>
    </p:spTree>
    <p:extLst>
      <p:ext uri="{BB962C8B-B14F-4D97-AF65-F5344CB8AC3E}">
        <p14:creationId xmlns:p14="http://schemas.microsoft.com/office/powerpoint/2010/main" val="288183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243BD6-D93E-413D-B48B-214A3E9C0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Django</a:t>
            </a:r>
            <a:br>
              <a:rPr lang="de-DE" dirty="0"/>
            </a:br>
            <a:r>
              <a:rPr lang="de-DE" dirty="0"/>
              <a:t>+</a:t>
            </a:r>
            <a:br>
              <a:rPr lang="de-DE" dirty="0"/>
            </a:br>
            <a:r>
              <a:rPr lang="de-DE" dirty="0"/>
              <a:t>Chart.js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9845E2D1-8347-43C1-BDDA-A17F7EECAD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760" b="6136"/>
          <a:stretch/>
        </p:blipFill>
        <p:spPr>
          <a:xfrm>
            <a:off x="4492141" y="1585988"/>
            <a:ext cx="7699859" cy="3686024"/>
          </a:xfrm>
        </p:spPr>
      </p:pic>
    </p:spTree>
    <p:extLst>
      <p:ext uri="{BB962C8B-B14F-4D97-AF65-F5344CB8AC3E}">
        <p14:creationId xmlns:p14="http://schemas.microsoft.com/office/powerpoint/2010/main" val="3233037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73C490-348B-4450-B99E-C2A8C3AC4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Flask</a:t>
            </a:r>
            <a:br>
              <a:rPr lang="de-DE" dirty="0"/>
            </a:br>
            <a:r>
              <a:rPr lang="de-DE" dirty="0"/>
              <a:t>+</a:t>
            </a:r>
            <a:br>
              <a:rPr lang="de-DE" dirty="0"/>
            </a:br>
            <a:r>
              <a:rPr lang="de-DE" dirty="0"/>
              <a:t>Dash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E5CAF78-7D90-4756-B46D-321764765A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761" b="6134"/>
          <a:stretch/>
        </p:blipFill>
        <p:spPr>
          <a:xfrm>
            <a:off x="4493339" y="1586275"/>
            <a:ext cx="7698661" cy="3685449"/>
          </a:xfrm>
        </p:spPr>
      </p:pic>
    </p:spTree>
    <p:extLst>
      <p:ext uri="{BB962C8B-B14F-4D97-AF65-F5344CB8AC3E}">
        <p14:creationId xmlns:p14="http://schemas.microsoft.com/office/powerpoint/2010/main" val="1953667669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10B6F4"/>
      </a:accent1>
      <a:accent2>
        <a:srgbClr val="3C78C3"/>
      </a:accent2>
      <a:accent3>
        <a:srgbClr val="9F52D0"/>
      </a:accent3>
      <a:accent4>
        <a:srgbClr val="D64198"/>
      </a:accent4>
      <a:accent5>
        <a:srgbClr val="DA2228"/>
      </a:accent5>
      <a:accent6>
        <a:srgbClr val="F18318"/>
      </a:accent6>
      <a:hlink>
        <a:srgbClr val="38DDEC"/>
      </a:hlink>
      <a:folHlink>
        <a:srgbClr val="A8DEE8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CB9708-C445-4049-9D7F-4C8684E69AF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254</Words>
  <Application>Microsoft Office PowerPoint</Application>
  <PresentationFormat>Breitbild</PresentationFormat>
  <Paragraphs>107</Paragraphs>
  <Slides>26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0" baseType="lpstr">
      <vt:lpstr>Calibri Light</vt:lpstr>
      <vt:lpstr>Rockwell</vt:lpstr>
      <vt:lpstr>Wingdings</vt:lpstr>
      <vt:lpstr>Atlas</vt:lpstr>
      <vt:lpstr>Review Sprint 1</vt:lpstr>
      <vt:lpstr>Gliederung</vt:lpstr>
      <vt:lpstr>Team</vt:lpstr>
      <vt:lpstr>Rückblick Sprint 1</vt:lpstr>
      <vt:lpstr>Projektstatus</vt:lpstr>
      <vt:lpstr>Zeitplan in [Ph]</vt:lpstr>
      <vt:lpstr>Durchstiche</vt:lpstr>
      <vt:lpstr>Django + Chart.js</vt:lpstr>
      <vt:lpstr>Flask + Dash</vt:lpstr>
      <vt:lpstr>Django vs. Flask</vt:lpstr>
      <vt:lpstr>Mockups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Fazit Mockup</vt:lpstr>
      <vt:lpstr>Fazit Sprint 1</vt:lpstr>
      <vt:lpstr>Ausblick Sprint II Risiko-managment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Review Sprint 1</dc:title>
  <dc:creator>Nadja Krämer</dc:creator>
  <cp:lastModifiedBy>vengadora vengadora</cp:lastModifiedBy>
  <cp:revision>23</cp:revision>
  <dcterms:created xsi:type="dcterms:W3CDTF">2019-04-29T12:26:38Z</dcterms:created>
  <dcterms:modified xsi:type="dcterms:W3CDTF">2019-04-30T07:12:14Z</dcterms:modified>
</cp:coreProperties>
</file>